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7" r:id="rId2"/>
    <p:sldId id="258" r:id="rId3"/>
    <p:sldId id="259" r:id="rId4"/>
    <p:sldId id="286" r:id="rId5"/>
    <p:sldId id="261" r:id="rId6"/>
    <p:sldId id="262" r:id="rId7"/>
    <p:sldId id="263" r:id="rId8"/>
    <p:sldId id="264" r:id="rId9"/>
    <p:sldId id="265" r:id="rId10"/>
    <p:sldId id="266" r:id="rId11"/>
    <p:sldId id="267" r:id="rId12"/>
    <p:sldId id="268" r:id="rId13"/>
    <p:sldId id="269" r:id="rId14"/>
    <p:sldId id="270" r:id="rId15"/>
    <p:sldId id="271" r:id="rId16"/>
    <p:sldId id="256"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8" autoAdjust="0"/>
    <p:restoredTop sz="85294" autoAdjust="0"/>
  </p:normalViewPr>
  <p:slideViewPr>
    <p:cSldViewPr snapToGrid="0" showGuides="1">
      <p:cViewPr varScale="1">
        <p:scale>
          <a:sx n="97" d="100"/>
          <a:sy n="97" d="100"/>
        </p:scale>
        <p:origin x="1116"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2E0D35-A5E6-4728-80AD-7EB1EBDF6B6D}" type="datetimeFigureOut">
              <a:rPr kumimoji="1" lang="ja-JP" altLang="en-US" smtClean="0"/>
              <a:t>2022/6/13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0EB091-E37A-4649-8976-E849C1AF40BB}" type="slidenum">
              <a:rPr kumimoji="1" lang="ja-JP" altLang="en-US" smtClean="0"/>
              <a:t>‹#›</a:t>
            </a:fld>
            <a:endParaRPr kumimoji="1" lang="ja-JP" altLang="en-US"/>
          </a:p>
        </p:txBody>
      </p:sp>
    </p:spTree>
    <p:extLst>
      <p:ext uri="{BB962C8B-B14F-4D97-AF65-F5344CB8AC3E}">
        <p14:creationId xmlns:p14="http://schemas.microsoft.com/office/powerpoint/2010/main" val="286376849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具体的には</a:t>
            </a:r>
            <a:r>
              <a:rPr lang="en-US" altLang="ja-JP" dirty="0"/>
              <a:t>4</a:t>
            </a:r>
            <a:r>
              <a:rPr lang="ja-JP" altLang="en-US" dirty="0"/>
              <a:t>つの項目になっていて、各項目が</a:t>
            </a:r>
            <a:r>
              <a:rPr lang="en-US" altLang="ja-JP" dirty="0"/>
              <a:t>4</a:t>
            </a:r>
            <a:r>
              <a:rPr lang="ja-JP" altLang="en-US" dirty="0"/>
              <a:t>点ずつ平均するという形になっています。</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コペンハーゲン指標の上位は、デンマークとオランダの都市です。</a:t>
            </a:r>
            <a:endParaRPr lang="en-US" altLang="ja-JP" dirty="0"/>
          </a:p>
          <a:p>
            <a:r>
              <a:rPr lang="ja-JP" altLang="en-US" dirty="0"/>
              <a:t>なんじゃいと思ったかもしれませんが、</a:t>
            </a:r>
            <a:endParaRPr lang="en-US" altLang="ja-JP" dirty="0"/>
          </a:p>
          <a:p>
            <a:r>
              <a:rPr lang="ja-JP" altLang="en-US" dirty="0"/>
              <a:t>こういうもんです。</a:t>
            </a:r>
            <a:endParaRPr lang="en-US" altLang="ja-JP" dirty="0"/>
          </a:p>
          <a:p>
            <a:r>
              <a:rPr lang="ja-JP" altLang="en-US" dirty="0"/>
              <a:t>日本は東京が、</a:t>
            </a:r>
            <a:r>
              <a:rPr lang="en-US" altLang="ja-JP" dirty="0"/>
              <a:t>16</a:t>
            </a:r>
            <a:r>
              <a:rPr lang="ja-JP" altLang="en-US" dirty="0"/>
              <a:t>位で、大阪も上位に入っていた気がします。</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まとめとして、ヨーロッパでは、自転車都市化で脱自動車が自転車都市化によって進んでいて、</a:t>
            </a:r>
            <a:endParaRPr lang="en-US" altLang="ja-JP" dirty="0"/>
          </a:p>
          <a:p>
            <a:r>
              <a:rPr lang="ja-JP" altLang="en-US" dirty="0"/>
              <a:t>国レベルの政策を確率することで、自転車化の方針を確立しています。</a:t>
            </a:r>
            <a:br>
              <a:rPr lang="en-US" altLang="ja-JP" dirty="0"/>
            </a:br>
            <a:r>
              <a:rPr lang="ja-JP" altLang="en-US" dirty="0"/>
              <a:t>それからコペンハーゲン指標を用いて、前世化いで自転車社会の浸透を評価しています。</a:t>
            </a:r>
            <a:endParaRPr lang="en-US" altLang="ja-JP" dirty="0"/>
          </a:p>
          <a:p>
            <a:endParaRPr lang="en-US" altLang="ja-JP" dirty="0"/>
          </a:p>
          <a:p>
            <a:r>
              <a:rPr lang="ja-JP" altLang="en-US" dirty="0"/>
              <a:t>ここで私が考えた日本の課題として、</a:t>
            </a:r>
            <a:endParaRPr lang="en-US" altLang="ja-JP" dirty="0"/>
          </a:p>
          <a:p>
            <a:r>
              <a:rPr lang="ja-JP" altLang="en-US" dirty="0"/>
              <a:t>全世界的には、自転車を推奨しているけれども、クルマ社会の日本に自転車が浸透するのかと思うと少し難しいので、</a:t>
            </a:r>
            <a:endParaRPr lang="en-US" altLang="ja-JP" dirty="0"/>
          </a:p>
          <a:p>
            <a:r>
              <a:rPr lang="ja-JP" altLang="en-US" dirty="0"/>
              <a:t>自動車も取り入れつつ自転車も取り入れるという方がいいと思っています。</a:t>
            </a:r>
            <a:endParaRPr lang="en-US" altLang="ja-JP" dirty="0"/>
          </a:p>
          <a:p>
            <a:r>
              <a:rPr lang="ja-JP" altLang="en-US" dirty="0"/>
              <a:t>それだと、モータリゼーションからは脱却できないじゃないかと思いますが、</a:t>
            </a:r>
            <a:endParaRPr lang="en-US" altLang="ja-JP" dirty="0"/>
          </a:p>
          <a:p>
            <a:r>
              <a:rPr lang="ja-JP" altLang="en-US" dirty="0"/>
              <a:t>そこで提案したいのが、</a:t>
            </a:r>
            <a:r>
              <a:rPr lang="en-US" altLang="ja-JP" dirty="0"/>
              <a:t>DMV</a:t>
            </a:r>
            <a:r>
              <a:rPr lang="ja-JP" altLang="en-US" dirty="0"/>
              <a:t>です。</a:t>
            </a:r>
            <a:endParaRPr lang="en-US" altLang="ja-JP"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DMV</a:t>
            </a:r>
            <a:r>
              <a:rPr lang="ja-JP" altLang="en-US" dirty="0"/>
              <a:t>は、バスに電車の機能を付けたものです。</a:t>
            </a:r>
            <a:endParaRPr lang="en-US" altLang="ja-JP" dirty="0"/>
          </a:p>
          <a:p>
            <a:r>
              <a:rPr lang="ja-JP" altLang="en-US" dirty="0"/>
              <a:t>実際に徳島で運用されています。</a:t>
            </a:r>
            <a:endParaRPr lang="en-US" altLang="ja-JP" dirty="0"/>
          </a:p>
          <a:p>
            <a:r>
              <a:rPr lang="ja-JP" altLang="en-US" dirty="0"/>
              <a:t>踏切で車輪をしまって、そこからバス路線へと出入りできるようにしています。</a:t>
            </a:r>
            <a:endParaRPr lang="en-US" altLang="ja-JP" dirty="0"/>
          </a:p>
          <a:p>
            <a:r>
              <a:rPr lang="ja-JP" altLang="en-US" dirty="0"/>
              <a:t>鉄道で行けないところで、バスが届くというメリットがあります。</a:t>
            </a:r>
            <a:endParaRPr lang="en-US" altLang="ja-JP"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続いて神戸市の話についてです。</a:t>
            </a:r>
            <a:endParaRPr lang="en-US" altLang="ja-JP"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まず初めに帯状緑地は、～右の図を見て頂くようなもので、</a:t>
            </a:r>
            <a:endParaRPr lang="en-US" altLang="ja-JP" dirty="0"/>
          </a:p>
          <a:p>
            <a:r>
              <a:rPr lang="ja-JP" altLang="en-US" dirty="0"/>
              <a:t>公園道路</a:t>
            </a:r>
            <a:r>
              <a:rPr lang="en-US" altLang="ja-JP" dirty="0"/>
              <a:t>(</a:t>
            </a:r>
            <a:r>
              <a:rPr lang="ja-JP" altLang="en-US" dirty="0"/>
              <a:t>公園街路</a:t>
            </a:r>
            <a:r>
              <a:rPr lang="en-US" altLang="ja-JP" dirty="0"/>
              <a:t>)</a:t>
            </a:r>
            <a:r>
              <a:rPr lang="ja-JP" altLang="en-US" dirty="0"/>
              <a:t>は～ ここでは、帯状緑地と同じもの</a:t>
            </a:r>
            <a:endParaRPr lang="en-US" altLang="ja-JP" dirty="0"/>
          </a:p>
          <a:p>
            <a:r>
              <a:rPr lang="ja-JP" altLang="en-US" dirty="0"/>
              <a:t>ここで扱う内容として、</a:t>
            </a:r>
            <a:endParaRPr lang="en-US" altLang="ja-JP" dirty="0"/>
          </a:p>
          <a:p>
            <a:r>
              <a:rPr lang="ja-JP" altLang="en-US" dirty="0"/>
              <a:t>河川沿い空間の計画と設計という観点から</a:t>
            </a:r>
            <a:endParaRPr lang="en-US" altLang="ja-JP" dirty="0"/>
          </a:p>
          <a:p>
            <a:r>
              <a:rPr lang="en-US" altLang="ja-JP" dirty="0"/>
              <a:t>1~2</a:t>
            </a:r>
            <a:r>
              <a:rPr lang="ja-JP" altLang="en-US" dirty="0"/>
              <a:t>とその総評を行います</a:t>
            </a:r>
            <a:endParaRPr lang="en-US" altLang="ja-JP"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18</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この記事で取り上げられているのは、阪神大水害です。</a:t>
            </a:r>
            <a:endParaRPr lang="en-US" altLang="ja-JP" dirty="0"/>
          </a:p>
          <a:p>
            <a:r>
              <a:rPr lang="ja-JP" altLang="en-US" dirty="0"/>
              <a:t>前の発表でも取り上げられましたが、夙川公園の緑地は阪神大水害を乗り切っただけでなく、防災的に機能して周辺の被害を少なくしたことがここでは大きく取り上げられています。</a:t>
            </a:r>
            <a:endParaRPr lang="en-US" altLang="ja-JP" dirty="0"/>
          </a:p>
          <a:p>
            <a:r>
              <a:rPr lang="ja-JP" altLang="en-US" dirty="0"/>
              <a:t>観て頂くと分かるとおり、被害の規模が全く違うと思います。</a:t>
            </a:r>
            <a:endParaRPr lang="en-US" altLang="ja-JP" dirty="0"/>
          </a:p>
          <a:p>
            <a:r>
              <a:rPr lang="ja-JP" altLang="en-US" dirty="0"/>
              <a:t>神戸が、甚大な被害を受けたのは、</a:t>
            </a:r>
            <a:endParaRPr lang="en-US" altLang="ja-JP" dirty="0"/>
          </a:p>
          <a:p>
            <a:r>
              <a:rPr lang="ja-JP" altLang="en-US" dirty="0"/>
              <a:t>河道を暗渠化</a:t>
            </a:r>
            <a:r>
              <a:rPr lang="en-US" altLang="ja-JP" dirty="0"/>
              <a:t>(</a:t>
            </a:r>
            <a:r>
              <a:rPr lang="ja-JP" altLang="en-US" dirty="0"/>
              <a:t>地下トンネルを通るようにしたこと</a:t>
            </a:r>
            <a:r>
              <a:rPr lang="en-US" altLang="ja-JP" dirty="0"/>
              <a:t>)</a:t>
            </a:r>
            <a:r>
              <a:rPr lang="ja-JP" altLang="en-US" dirty="0"/>
              <a:t>の上に公園を設置したと考えられています。</a:t>
            </a:r>
            <a:endParaRPr lang="en-US" altLang="ja-JP"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ここで扱うのは、これらの</a:t>
            </a:r>
            <a:r>
              <a:rPr lang="en-US" altLang="ja-JP" dirty="0"/>
              <a:t>3</a:t>
            </a:r>
            <a:r>
              <a:rPr lang="ja-JP" altLang="en-US" dirty="0"/>
              <a:t>つです。</a:t>
            </a:r>
            <a:endParaRPr lang="en-US" altLang="ja-JP" dirty="0"/>
          </a:p>
          <a:p>
            <a:r>
              <a:rPr lang="ja-JP" altLang="en-US" dirty="0"/>
              <a:t>先週、先々週と、ヨーロッパは、脱モータリゼーション社会としてトラムと自転車都市化がされている</a:t>
            </a:r>
            <a:endParaRPr lang="en-US" altLang="ja-JP" dirty="0"/>
          </a:p>
          <a:p>
            <a:r>
              <a:rPr lang="ja-JP" altLang="en-US" dirty="0"/>
              <a:t>具体的にどういう流れで展開したかについて話します。</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そこで、神戸市は、まず、河川の幅員を増加する</a:t>
            </a:r>
            <a:endParaRPr lang="en-US" altLang="ja-JP" dirty="0"/>
          </a:p>
          <a:p>
            <a:r>
              <a:rPr lang="ja-JP" altLang="en-US" dirty="0"/>
              <a:t>それから帯状緑地を提案しました。</a:t>
            </a:r>
            <a:endParaRPr lang="en-US" altLang="ja-JP" dirty="0"/>
          </a:p>
          <a:p>
            <a:r>
              <a:rPr lang="ja-JP" altLang="en-US" dirty="0"/>
              <a:t>帯状緑地は、</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幅員はこのようになっています。</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もともとヨーロッパは自動車社会でした。</a:t>
            </a:r>
            <a:endParaRPr lang="en-US" altLang="ja-JP" dirty="0"/>
          </a:p>
          <a:p>
            <a:r>
              <a:rPr lang="ja-JP" altLang="en-US" dirty="0"/>
              <a:t>自動車が普及すると、事故が増えて、自動車は危ないものだから人を守るべきという　“自動車”たい“自転車”</a:t>
            </a:r>
            <a:endParaRPr lang="en-US" altLang="ja-JP" dirty="0"/>
          </a:p>
          <a:p>
            <a:r>
              <a:rPr lang="ja-JP" altLang="en-US" dirty="0"/>
              <a:t>そこで、都心部への車の規制によって歩行者空間を形成する方針にでました。</a:t>
            </a:r>
            <a:endParaRPr lang="en-US" altLang="ja-JP" dirty="0"/>
          </a:p>
          <a:p>
            <a:endParaRPr lang="en-US" dirty="0"/>
          </a:p>
          <a:p>
            <a:r>
              <a:rPr lang="ja-JP" altLang="en-US" dirty="0"/>
              <a:t>その後、</a:t>
            </a:r>
            <a:r>
              <a:rPr lang="en-US" altLang="ja-JP" dirty="0"/>
              <a:t>1980</a:t>
            </a:r>
            <a:r>
              <a:rPr lang="ja-JP" altLang="en-US" dirty="0"/>
              <a:t>年代からは、</a:t>
            </a:r>
            <a:endParaRPr lang="en-US" altLang="ja-JP" dirty="0"/>
          </a:p>
          <a:p>
            <a:r>
              <a:rPr lang="ja-JP" altLang="en-US" dirty="0"/>
              <a:t>都心部への車のアクセスが規制されたため、</a:t>
            </a:r>
            <a:endParaRPr lang="en-US" altLang="ja-JP" dirty="0"/>
          </a:p>
          <a:p>
            <a:r>
              <a:rPr lang="ja-JP" altLang="en-US" dirty="0"/>
              <a:t>安全なトラムを導入するという方針にでました。</a:t>
            </a:r>
            <a:endParaRPr lang="en-US" altLang="ja-JP"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ヨーロッパは、先ほどのように自動車依存を脱却するために自転車社会を持ちかけました。</a:t>
            </a:r>
            <a:endParaRPr lang="en-US" altLang="ja-JP" dirty="0"/>
          </a:p>
          <a:p>
            <a:r>
              <a:rPr lang="ja-JP" altLang="en-US" dirty="0"/>
              <a:t>その目的は、この</a:t>
            </a:r>
            <a:r>
              <a:rPr lang="en-US" altLang="ja-JP" dirty="0"/>
              <a:t>3</a:t>
            </a:r>
            <a:r>
              <a:rPr lang="ja-JP" altLang="en-US" dirty="0"/>
              <a:t>つで</a:t>
            </a:r>
            <a:endParaRPr lang="en-US" altLang="ja-JP" dirty="0"/>
          </a:p>
          <a:p>
            <a:endParaRPr lang="en-US" dirty="0"/>
          </a:p>
          <a:p>
            <a:r>
              <a:rPr lang="ja-JP" altLang="en-US" dirty="0"/>
              <a:t>これにより、自転車の交通手段としての位置付けを明確化している。</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でも、実際には、実施には温度差があるというレベルでした。</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b="0" i="0" dirty="0">
                <a:solidFill>
                  <a:srgbClr val="333333"/>
                </a:solidFill>
                <a:effectLst/>
                <a:latin typeface="游ゴシック体"/>
              </a:rPr>
              <a:t>海上高架自転車道です。自転車は対岸の自転車道に乗り入れるためには歩行者に混じって遊歩道を通る必要があり、</a:t>
            </a:r>
            <a:endParaRPr lang="en-US" altLang="ja-JP" b="0" i="0" dirty="0">
              <a:solidFill>
                <a:srgbClr val="333333"/>
              </a:solidFill>
              <a:effectLst/>
              <a:latin typeface="游ゴシック体"/>
            </a:endParaRPr>
          </a:p>
          <a:p>
            <a:r>
              <a:rPr lang="ja-JP" altLang="en-US" b="0" i="0" dirty="0">
                <a:solidFill>
                  <a:srgbClr val="333333"/>
                </a:solidFill>
                <a:effectLst/>
                <a:latin typeface="游ゴシック体"/>
              </a:rPr>
              <a:t>自転車と歩行者双方にストレスのある状態でした。</a:t>
            </a:r>
            <a:br>
              <a:rPr lang="ja-JP" altLang="en-US" dirty="0"/>
            </a:br>
            <a:r>
              <a:rPr lang="ja-JP" altLang="en-US" b="0" i="0" dirty="0">
                <a:solidFill>
                  <a:srgbClr val="333333"/>
                </a:solidFill>
                <a:effectLst/>
                <a:latin typeface="游ゴシック体"/>
              </a:rPr>
              <a:t>サイクリストは地上</a:t>
            </a:r>
            <a:r>
              <a:rPr lang="en-US" altLang="ja-JP" b="0" i="0" dirty="0">
                <a:solidFill>
                  <a:srgbClr val="333333"/>
                </a:solidFill>
                <a:effectLst/>
                <a:latin typeface="游ゴシック体"/>
              </a:rPr>
              <a:t>2</a:t>
            </a:r>
            <a:r>
              <a:rPr lang="ja-JP" altLang="en-US" b="0" i="0" dirty="0">
                <a:solidFill>
                  <a:srgbClr val="333333"/>
                </a:solidFill>
                <a:effectLst/>
                <a:latin typeface="游ゴシック体"/>
              </a:rPr>
              <a:t>階分の高さの水辺の眺望を楽しみながら、歩行者と交錯することなく対岸まで走り抜けることができます。</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b="0" i="0" dirty="0">
                <a:solidFill>
                  <a:srgbClr val="333333"/>
                </a:solidFill>
                <a:effectLst/>
                <a:latin typeface="游ゴシック体"/>
              </a:rPr>
              <a:t>ラウンドアバウト（環状交差点）は、クルマ同士の事故率が低いなどのメリットがある一方で、自転車とクルマの住み分けが積年の課題でした。クルマと自転車を立体的に分離した自転車専用の空中ラウンドアバウトです。</a:t>
            </a:r>
            <a:br>
              <a:rPr lang="ja-JP" altLang="en-US" dirty="0"/>
            </a:br>
            <a:r>
              <a:rPr lang="ja-JP" altLang="en-US" b="0" i="0" dirty="0">
                <a:solidFill>
                  <a:srgbClr val="333333"/>
                </a:solidFill>
                <a:effectLst/>
                <a:latin typeface="游ゴシック体"/>
              </a:rPr>
              <a:t>自転車は車道脇の自転車道から宙に浮いた環状交差点に直接乗り入れて、クルマと一切交錯することなく交差点を通過することができます。</a:t>
            </a:r>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363940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7419169"/>
      </p:ext>
    </p:extLst>
  </p:cSld>
  <p:clrMap bg1="lt1" tx1="dk1" bg2="lt2" tx2="dk2" accent1="accent1" accent2="accent2" accent3="accent3" accent4="accent4" accent5="accent5" accent6="accent6" hlink="hlink" folHlink="folHlink"/>
  <p:sldLayoutIdLst>
    <p:sldLayoutId id="2147483661"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copenhagenizeindex.eu/"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8.sv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www.bmvi.de/SharedDocs/DE/Anlage/StV/nationaler-radverkehrsplan-3-0.pdf?__blob=publicationFil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plusonelane.tokyo/worldcas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D8131866-84F3-2F11-8633-8A7C7E195634}"/>
              </a:ext>
            </a:extLst>
          </p:cNvPr>
          <p:cNvSpPr txBox="1"/>
          <p:nvPr/>
        </p:nvSpPr>
        <p:spPr>
          <a:xfrm>
            <a:off x="707923" y="5407742"/>
            <a:ext cx="4739148" cy="373626"/>
          </a:xfrm>
          <a:prstGeom prst="rect">
            <a:avLst/>
          </a:prstGeom>
          <a:noFill/>
        </p:spPr>
        <p:txBody>
          <a:bodyPr wrap="square" rtlCol="0">
            <a:spAutoFit/>
          </a:bodyPr>
          <a:lstStyle/>
          <a:p>
            <a:r>
              <a:rPr kumimoji="1" lang="en-US" altLang="ja-JP" dirty="0">
                <a:hlinkClick r:id="rId4"/>
              </a:rPr>
              <a:t>https://copenhagenizeindex.eu/</a:t>
            </a:r>
            <a:endParaRPr kumimoji="1" lang="ja-JP"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グラフィックス 1">
            <a:extLst>
              <a:ext uri="{FF2B5EF4-FFF2-40B4-BE49-F238E27FC236}">
                <a16:creationId xmlns:a16="http://schemas.microsoft.com/office/drawing/2014/main" id="{23AD0053-3E67-A4E8-77BE-5E860EC437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60565" y="2025807"/>
            <a:ext cx="6764679" cy="2386936"/>
          </a:xfrm>
          <a:prstGeom prst="rect">
            <a:avLst/>
          </a:prstGeom>
        </p:spPr>
      </p:pic>
      <p:sp>
        <p:nvSpPr>
          <p:cNvPr id="4" name="楕円 3">
            <a:extLst>
              <a:ext uri="{FF2B5EF4-FFF2-40B4-BE49-F238E27FC236}">
                <a16:creationId xmlns:a16="http://schemas.microsoft.com/office/drawing/2014/main" id="{EF64A90B-8BC8-02FC-24FE-9E8DD4DA27DC}"/>
              </a:ext>
            </a:extLst>
          </p:cNvPr>
          <p:cNvSpPr/>
          <p:nvPr/>
        </p:nvSpPr>
        <p:spPr>
          <a:xfrm>
            <a:off x="8061820" y="4236440"/>
            <a:ext cx="1501630" cy="176303"/>
          </a:xfrm>
          <a:prstGeom prst="ellipse">
            <a:avLst/>
          </a:prstGeom>
          <a:solidFill>
            <a:srgbClr val="FFF8E1"/>
          </a:solidFill>
          <a:ln>
            <a:solidFill>
              <a:srgbClr val="FFF8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Calibri" panose="020F0502020204030204"/>
              <a:ea typeface="游ゴシック" panose="020B0400000000000000" pitchFamily="50" charset="-128"/>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図 1" descr="橋の下の道路&#10;&#10;中程度の精度で自動的に生成された説明">
            <a:extLst>
              <a:ext uri="{FF2B5EF4-FFF2-40B4-BE49-F238E27FC236}">
                <a16:creationId xmlns:a16="http://schemas.microsoft.com/office/drawing/2014/main" id="{79232E29-0341-9513-5AFA-54A825DB7B6C}"/>
              </a:ext>
            </a:extLst>
          </p:cNvPr>
          <p:cNvPicPr>
            <a:picLocks noChangeAspect="1"/>
          </p:cNvPicPr>
          <p:nvPr/>
        </p:nvPicPr>
        <p:blipFill>
          <a:blip r:embed="rId4"/>
          <a:stretch>
            <a:fillRect/>
          </a:stretch>
        </p:blipFill>
        <p:spPr>
          <a:xfrm>
            <a:off x="6568751" y="4085439"/>
            <a:ext cx="4584030" cy="2772561"/>
          </a:xfrm>
          <a:prstGeom prst="rect">
            <a:avLst/>
          </a:prstGeom>
        </p:spPr>
      </p:pic>
      <p:pic>
        <p:nvPicPr>
          <p:cNvPr id="3" name="図 2" descr="マップ が含まれている画像&#10;&#10;自動的に生成された説明">
            <a:extLst>
              <a:ext uri="{FF2B5EF4-FFF2-40B4-BE49-F238E27FC236}">
                <a16:creationId xmlns:a16="http://schemas.microsoft.com/office/drawing/2014/main" id="{37C73CEC-B505-9DC3-53C4-5D072E4C926B}"/>
              </a:ext>
            </a:extLst>
          </p:cNvPr>
          <p:cNvPicPr>
            <a:picLocks noChangeAspect="1"/>
          </p:cNvPicPr>
          <p:nvPr/>
        </p:nvPicPr>
        <p:blipFill>
          <a:blip r:embed="rId5"/>
          <a:stretch>
            <a:fillRect/>
          </a:stretch>
        </p:blipFill>
        <p:spPr>
          <a:xfrm>
            <a:off x="6568751" y="0"/>
            <a:ext cx="4584030" cy="408543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図 1" descr="回路, 電子機器, 市, 表示 が含まれている画像&#10;&#10;自動的に生成された説明">
            <a:extLst>
              <a:ext uri="{FF2B5EF4-FFF2-40B4-BE49-F238E27FC236}">
                <a16:creationId xmlns:a16="http://schemas.microsoft.com/office/drawing/2014/main" id="{CA39BB43-89BB-57C2-7FBB-6D859A6396EA}"/>
              </a:ext>
            </a:extLst>
          </p:cNvPr>
          <p:cNvPicPr>
            <a:picLocks noChangeAspect="1"/>
          </p:cNvPicPr>
          <p:nvPr/>
        </p:nvPicPr>
        <p:blipFill>
          <a:blip r:embed="rId4"/>
          <a:stretch>
            <a:fillRect/>
          </a:stretch>
        </p:blipFill>
        <p:spPr>
          <a:xfrm>
            <a:off x="6574278" y="0"/>
            <a:ext cx="4507553" cy="4133461"/>
          </a:xfrm>
          <a:prstGeom prst="rect">
            <a:avLst/>
          </a:prstGeom>
        </p:spPr>
      </p:pic>
      <p:pic>
        <p:nvPicPr>
          <p:cNvPr id="3" name="図 2" descr="川と橋と建物&#10;&#10;中程度の精度で自動的に生成された説明">
            <a:extLst>
              <a:ext uri="{FF2B5EF4-FFF2-40B4-BE49-F238E27FC236}">
                <a16:creationId xmlns:a16="http://schemas.microsoft.com/office/drawing/2014/main" id="{2DF3C482-87DD-1C64-2969-1FB9E217C0DB}"/>
              </a:ext>
            </a:extLst>
          </p:cNvPr>
          <p:cNvPicPr>
            <a:picLocks noChangeAspect="1"/>
          </p:cNvPicPr>
          <p:nvPr/>
        </p:nvPicPr>
        <p:blipFill>
          <a:blip r:embed="rId5"/>
          <a:stretch>
            <a:fillRect/>
          </a:stretch>
        </p:blipFill>
        <p:spPr>
          <a:xfrm>
            <a:off x="6574278" y="4133461"/>
            <a:ext cx="4507553" cy="272453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図 1" descr="森の中の道路&#10;&#10;中程度の精度で自動的に生成された説明">
            <a:extLst>
              <a:ext uri="{FF2B5EF4-FFF2-40B4-BE49-F238E27FC236}">
                <a16:creationId xmlns:a16="http://schemas.microsoft.com/office/drawing/2014/main" id="{9A67B7A2-F77D-0B3C-9CED-6BB233F160D9}"/>
              </a:ext>
            </a:extLst>
          </p:cNvPr>
          <p:cNvPicPr>
            <a:picLocks noChangeAspect="1"/>
          </p:cNvPicPr>
          <p:nvPr/>
        </p:nvPicPr>
        <p:blipFill>
          <a:blip r:embed="rId4"/>
          <a:stretch>
            <a:fillRect/>
          </a:stretch>
        </p:blipFill>
        <p:spPr>
          <a:xfrm>
            <a:off x="6518087" y="4093936"/>
            <a:ext cx="4525832" cy="2764064"/>
          </a:xfrm>
          <a:prstGeom prst="rect">
            <a:avLst/>
          </a:prstGeom>
        </p:spPr>
      </p:pic>
      <p:pic>
        <p:nvPicPr>
          <p:cNvPr id="3" name="図 2" descr="建物, ストリート, 男, 覆い が含まれている画像&#10;&#10;自動的に生成された説明">
            <a:extLst>
              <a:ext uri="{FF2B5EF4-FFF2-40B4-BE49-F238E27FC236}">
                <a16:creationId xmlns:a16="http://schemas.microsoft.com/office/drawing/2014/main" id="{8D8C7F6C-1B4E-5EAB-C2B7-520E92B3023E}"/>
              </a:ext>
            </a:extLst>
          </p:cNvPr>
          <p:cNvPicPr>
            <a:picLocks noChangeAspect="1"/>
          </p:cNvPicPr>
          <p:nvPr/>
        </p:nvPicPr>
        <p:blipFill>
          <a:blip r:embed="rId5"/>
          <a:stretch>
            <a:fillRect/>
          </a:stretch>
        </p:blipFill>
        <p:spPr>
          <a:xfrm>
            <a:off x="6518088" y="0"/>
            <a:ext cx="4525832" cy="409393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グラフィックス 1">
            <a:extLst>
              <a:ext uri="{FF2B5EF4-FFF2-40B4-BE49-F238E27FC236}">
                <a16:creationId xmlns:a16="http://schemas.microsoft.com/office/drawing/2014/main" id="{116D0574-2E28-EDBA-8B81-84F3289840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6915" y="3529591"/>
            <a:ext cx="1276340" cy="84238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図 1" descr="雪が積もっている歩道&#10;&#10;中程度の精度で自動的に生成された説明">
            <a:extLst>
              <a:ext uri="{FF2B5EF4-FFF2-40B4-BE49-F238E27FC236}">
                <a16:creationId xmlns:a16="http://schemas.microsoft.com/office/drawing/2014/main" id="{36CD3ACC-8903-0CC8-BB7E-F7643A9C735E}"/>
              </a:ext>
            </a:extLst>
          </p:cNvPr>
          <p:cNvPicPr>
            <a:picLocks noChangeAspect="1"/>
          </p:cNvPicPr>
          <p:nvPr/>
        </p:nvPicPr>
        <p:blipFill>
          <a:blip r:embed="rId4"/>
          <a:stretch>
            <a:fillRect/>
          </a:stretch>
        </p:blipFill>
        <p:spPr>
          <a:xfrm>
            <a:off x="6960650" y="3907604"/>
            <a:ext cx="4139492" cy="2325245"/>
          </a:xfrm>
          <a:prstGeom prst="rect">
            <a:avLst/>
          </a:prstGeom>
        </p:spPr>
      </p:pic>
      <p:pic>
        <p:nvPicPr>
          <p:cNvPr id="3" name="図 2" descr="建物の前を歩いている人の白黒写真&#10;&#10;中程度の精度で自動的に生成された説明">
            <a:extLst>
              <a:ext uri="{FF2B5EF4-FFF2-40B4-BE49-F238E27FC236}">
                <a16:creationId xmlns:a16="http://schemas.microsoft.com/office/drawing/2014/main" id="{680B6EB9-C211-3667-F21C-B1102CE3AE41}"/>
              </a:ext>
            </a:extLst>
          </p:cNvPr>
          <p:cNvPicPr>
            <a:picLocks noChangeAspect="1"/>
          </p:cNvPicPr>
          <p:nvPr/>
        </p:nvPicPr>
        <p:blipFill>
          <a:blip r:embed="rId5"/>
          <a:stretch>
            <a:fillRect/>
          </a:stretch>
        </p:blipFill>
        <p:spPr>
          <a:xfrm>
            <a:off x="6988641" y="419844"/>
            <a:ext cx="4139492" cy="2594610"/>
          </a:xfrm>
          <a:prstGeom prst="rect">
            <a:avLst/>
          </a:prstGeom>
        </p:spPr>
      </p:pic>
      <p:pic>
        <p:nvPicPr>
          <p:cNvPr id="4" name="グラフィックス 3">
            <a:extLst>
              <a:ext uri="{FF2B5EF4-FFF2-40B4-BE49-F238E27FC236}">
                <a16:creationId xmlns:a16="http://schemas.microsoft.com/office/drawing/2014/main" id="{F11F6E07-58BE-E7EA-01B9-16985F21F5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5400000">
            <a:off x="8599708" y="3192662"/>
            <a:ext cx="861376" cy="56850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テキスト ボックス 1">
            <a:hlinkClick r:id="rId4"/>
            <a:extLst>
              <a:ext uri="{FF2B5EF4-FFF2-40B4-BE49-F238E27FC236}">
                <a16:creationId xmlns:a16="http://schemas.microsoft.com/office/drawing/2014/main" id="{675858E0-AFE9-5FF4-2BBA-DB60B7081BF9}"/>
              </a:ext>
            </a:extLst>
          </p:cNvPr>
          <p:cNvSpPr txBox="1"/>
          <p:nvPr/>
        </p:nvSpPr>
        <p:spPr>
          <a:xfrm>
            <a:off x="7934632" y="4887426"/>
            <a:ext cx="3352800" cy="1200329"/>
          </a:xfrm>
          <a:prstGeom prst="rect">
            <a:avLst/>
          </a:prstGeom>
          <a:noFill/>
        </p:spPr>
        <p:txBody>
          <a:bodyPr wrap="square" rtlCol="0">
            <a:spAutoFit/>
          </a:bodyPr>
          <a:lstStyle/>
          <a:p>
            <a:r>
              <a:rPr kumimoji="1" lang="en-US" altLang="ja-JP" dirty="0">
                <a:hlinkClick r:id="rId4"/>
              </a:rPr>
              <a:t>https://www.bmvi.de/SharedDocs/DE/Anlage/StV/nationaler-radverkehrsplan-3-0.pdf?__blob=publicationFile</a:t>
            </a:r>
            <a:endParaRPr kumimoji="1" lang="ja-JP"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F97CFBFA-EFD3-7DDB-1B15-D9B947E1FD19}"/>
              </a:ext>
            </a:extLst>
          </p:cNvPr>
          <p:cNvSpPr txBox="1"/>
          <p:nvPr/>
        </p:nvSpPr>
        <p:spPr>
          <a:xfrm>
            <a:off x="334297" y="2074606"/>
            <a:ext cx="2890684" cy="646331"/>
          </a:xfrm>
          <a:prstGeom prst="rect">
            <a:avLst/>
          </a:prstGeom>
          <a:noFill/>
        </p:spPr>
        <p:txBody>
          <a:bodyPr wrap="square" rtlCol="0">
            <a:spAutoFit/>
          </a:bodyPr>
          <a:lstStyle/>
          <a:p>
            <a:r>
              <a:rPr kumimoji="1" lang="en-US" altLang="ja-JP" dirty="0">
                <a:hlinkClick r:id="rId4"/>
              </a:rPr>
              <a:t>http://plusonelane.tokyo/worldcase/</a:t>
            </a:r>
            <a:endParaRPr kumimoji="1" lang="ja-JP"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TotalTime>
  <Words>873</Words>
  <Application>Microsoft Office PowerPoint</Application>
  <PresentationFormat>ワイド画面</PresentationFormat>
  <Paragraphs>83</Paragraphs>
  <Slides>30</Slides>
  <Notes>30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30</vt:i4>
      </vt:variant>
    </vt:vector>
  </HeadingPairs>
  <TitlesOfParts>
    <vt:vector size="35" baseType="lpstr">
      <vt:lpstr>游ゴシック</vt:lpstr>
      <vt:lpstr>游ゴシック体</vt:lpstr>
      <vt:lpstr>Arial</vt:lpstr>
      <vt:lpstr>Calibri</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me2208@akashi.kosen-ac.jp</dc:creator>
  <cp:lastModifiedBy>me2208@akashi.kosen-ac.jp</cp:lastModifiedBy>
  <cp:revision>4</cp:revision>
  <dcterms:created xsi:type="dcterms:W3CDTF">2022-06-13T01:40:09Z</dcterms:created>
  <dcterms:modified xsi:type="dcterms:W3CDTF">2022-06-13T03:51:58Z</dcterms:modified>
</cp:coreProperties>
</file>